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2  Mitra_1 (MRT)" panose="00000700000000000000" pitchFamily="2" charset="-78"/>
      <p:bold r:id="rId13"/>
    </p:embeddedFont>
    <p:embeddedFont>
      <p:font typeface="Nunito Light" pitchFamily="2" charset="0"/>
      <p:regular r:id="rId14"/>
    </p:embeddedFont>
    <p:embeddedFont>
      <p:font typeface="Nunito Semi Bold" panose="020B0604020202020204" charset="0"/>
      <p:regular r:id="rId15"/>
    </p:embeddedFont>
    <p:embeddedFont>
      <p:font typeface="PT Sans" panose="020B0503020203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21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65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174325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سیستم متمرکز مدیریت هوش مصنوعی‌های چندگانه</a:t>
            </a:r>
            <a:endParaRPr lang="en-US" sz="3850" dirty="0">
              <a:cs typeface="2  Mitra_1 (MRT)" panose="000007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720233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راهکاری نوین برای هماهنگی و بهینه‌سازی پاسخ‌های چندین مدل هوش مصنوعی</a:t>
            </a:r>
            <a:endParaRPr lang="en-US" sz="1600" dirty="0">
              <a:cs typeface="2  Mitra_1 (MRT)" panose="00000700000000000000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6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005893" y="461963"/>
            <a:ext cx="3952637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نتیجه‌گیری: آینده‌ای روشن</a:t>
            </a:r>
            <a:endParaRPr lang="en-US" sz="3100" dirty="0">
              <a:cs typeface="2  Mitra_1 (MRT)" panose="000007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58270" y="1208008"/>
            <a:ext cx="780026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سیستم متمرکز مدیریت هوش مصنوعی‌های چندگانه یک راهکار مدرن و آینده‌محور است که مشکل اساسی کاربران را حل می‌کند.</a:t>
            </a:r>
            <a:endParaRPr lang="en-US" sz="1300" dirty="0">
              <a:cs typeface="2  Mitra_1 (MRT)" panose="00000700000000000000" pitchFamily="2" charset="-78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58270" y="1934408"/>
            <a:ext cx="7800261" cy="982742"/>
          </a:xfrm>
          <a:prstGeom prst="roundRect">
            <a:avLst>
              <a:gd name="adj" fmla="val 25641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99094" y="2117527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افزایش دقت</a:t>
            </a:r>
            <a:endParaRPr lang="en-US" sz="1550" dirty="0">
              <a:cs typeface="2  Mitra_1 (MRT)" panose="000007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41388" y="2465308"/>
            <a:ext cx="743402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کیفیت و دقت پاسخ‌ها به‌طور چشمگیری بهبود می‌یابد</a:t>
            </a:r>
            <a:endParaRPr lang="en-US" sz="1300" dirty="0">
              <a:cs typeface="2  Mitra_1 (MRT)" panose="00000700000000000000" pitchFamily="2" charset="-7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58270" y="3085028"/>
            <a:ext cx="7800261" cy="982742"/>
          </a:xfrm>
          <a:prstGeom prst="roundRect">
            <a:avLst>
              <a:gd name="adj" fmla="val 25641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799094" y="3268147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بهینه‌سازی سرعت</a:t>
            </a:r>
            <a:endParaRPr lang="en-US" sz="1550" dirty="0">
              <a:cs typeface="2  Mitra_1 (MRT)" panose="00000700000000000000" pitchFamily="2" charset="-7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41388" y="3615928"/>
            <a:ext cx="743402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زمان پاسخ‌دهی کاهش و کارایی افزایش می‌یابد</a:t>
            </a:r>
            <a:endParaRPr lang="en-US" sz="1300" dirty="0">
              <a:cs typeface="2  Mitra_1 (MRT)" panose="00000700000000000000" pitchFamily="2" charset="-78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58270" y="4235648"/>
            <a:ext cx="7800261" cy="982742"/>
          </a:xfrm>
          <a:prstGeom prst="roundRect">
            <a:avLst>
              <a:gd name="adj" fmla="val 25641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799094" y="4418767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نتیجه واحد</a:t>
            </a:r>
            <a:endParaRPr lang="en-US" sz="1550" dirty="0">
              <a:cs typeface="2  Mitra_1 (MRT)" panose="00000700000000000000" pitchFamily="2" charset="-78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41388" y="4766548"/>
            <a:ext cx="743402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از چندین مدل، یک نتیجه بهینه تولید می‌شود</a:t>
            </a:r>
            <a:endParaRPr lang="en-US" sz="1300" dirty="0">
              <a:cs typeface="2  Mitra_1 (MRT)" panose="00000700000000000000" pitchFamily="2" charset="-78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158270" y="5386268"/>
            <a:ext cx="7800261" cy="982742"/>
          </a:xfrm>
          <a:prstGeom prst="roundRect">
            <a:avLst>
              <a:gd name="adj" fmla="val 25641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799094" y="5569387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توسعه نامحدود</a:t>
            </a:r>
            <a:endParaRPr lang="en-US" sz="1550" dirty="0">
              <a:cs typeface="2  Mitra_1 (MRT)" panose="00000700000000000000" pitchFamily="2" charset="-78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341388" y="5917168"/>
            <a:ext cx="743402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قابلیت افزودن مدل‌های جدید بدون محدودیت</a:t>
            </a:r>
            <a:endParaRPr lang="en-US" sz="1300" dirty="0">
              <a:cs typeface="2  Mitra_1 (MRT)" panose="00000700000000000000" pitchFamily="2" charset="-78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158270" y="6641869"/>
            <a:ext cx="7800261" cy="28575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158270" y="7048262"/>
            <a:ext cx="7548324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این سیستم می‌تواند پایه یک سرویس بسیار بزرگ و تجاری باشد که انقلابی در نحوه استفاده از هوش مصنوعی ایجاد کند.</a:t>
            </a:r>
            <a:endParaRPr lang="en-US" sz="1300" dirty="0">
              <a:cs typeface="2  Mitra_1 (MRT)" panose="00000700000000000000" pitchFamily="2" charset="-78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13935670" y="6859310"/>
            <a:ext cx="22860" cy="915353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828E9D-1E94-8349-DBEC-3634320F3288}"/>
              </a:ext>
            </a:extLst>
          </p:cNvPr>
          <p:cNvSpPr/>
          <p:nvPr/>
        </p:nvSpPr>
        <p:spPr>
          <a:xfrm>
            <a:off x="12720738" y="7772985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2853" y="539948"/>
            <a:ext cx="8162092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چالش اساسی: انتخاب بین ده‌ها مدل مختلف</a:t>
            </a:r>
            <a:endParaRPr lang="en-US" sz="3600" dirty="0">
              <a:cs typeface="2  Mitra_1 (MRT)" panose="000007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5455" y="1588651"/>
            <a:ext cx="6290191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با رشد سریع مدل‌های هوش مصنوعی، کاربران و سازمان‌ها با یک چالش اساسی روبه‌رو شده‌اند: </a:t>
            </a: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چطور بین ده‌ها مدل مختلف، بهترین و دقیق‌ترین پاسخ را انتخاب کنیم؟</a:t>
            </a:r>
            <a:endParaRPr lang="en-US" sz="1500" dirty="0">
              <a:cs typeface="2  Mitra_1 (MRT)" panose="00000700000000000000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5455" y="2707600"/>
            <a:ext cx="6290191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هر مدل هوش مصنوعی نقاط قوت و ضعف مخصوص به خود را دارد. برخی در تحلیل تصویر قوی هستند، برخی در فهم زبان طبیعی، برخی در کدنویسی و برخی در تصمیم‌گیری.</a:t>
            </a:r>
            <a:endParaRPr lang="en-US" sz="1500" dirty="0">
              <a:cs typeface="2  Mitra_1 (MRT)" panose="00000700000000000000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5455" y="3826550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اما </a:t>
            </a:r>
            <a:r>
              <a:rPr lang="en-US" sz="1500" dirty="0">
                <a:solidFill>
                  <a:srgbClr val="D7425E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کاربر نباید مجبور باشد خودش تشخیص دهد از کدام مدل استفاده کند.</a:t>
            </a:r>
            <a:endParaRPr lang="en-US" sz="1500" dirty="0">
              <a:cs typeface="2  Mitra_1 (MRT)" panose="00000700000000000000" pitchFamily="2" charset="-78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374" y="1399461"/>
            <a:ext cx="6290191" cy="629019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BC34F3-7A77-8EED-199D-FB99553491DB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6527" y="432435"/>
            <a:ext cx="6544866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راه‌حل: سیستم هماهنگ‌کننده هوش مصنوعی</a:t>
            </a:r>
            <a:endParaRPr lang="en-US" sz="2900" dirty="0">
              <a:cs typeface="2  Mitra_1 (MRT)" panose="000007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15407" y="1130856"/>
            <a:ext cx="7885986" cy="1550789"/>
          </a:xfrm>
          <a:prstGeom prst="roundRect">
            <a:avLst>
              <a:gd name="adj" fmla="val 15211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3357265" y="1303258"/>
            <a:ext cx="471726" cy="471726"/>
          </a:xfrm>
          <a:prstGeom prst="roundRect">
            <a:avLst>
              <a:gd name="adj" fmla="val 19382196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7043" y="1432917"/>
            <a:ext cx="212288" cy="2122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978878" y="1932146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هوش مصنوعی برتر</a:t>
            </a:r>
            <a:endParaRPr lang="en-US" sz="1450" dirty="0">
              <a:cs typeface="2  Mitra_1 (MRT)" panose="00000700000000000000" pitchFamily="2" charset="-78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87810" y="2257663"/>
            <a:ext cx="754118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سیستمی که مثل یک هوش مصنوعی برتر عمل می‌کند و تصمیم‌گیری هوشمند انجام می‌دهد</a:t>
            </a:r>
            <a:endParaRPr lang="en-US" sz="1200" dirty="0">
              <a:cs typeface="2  Mitra_1 (MRT)" panose="00000700000000000000" pitchFamily="2" charset="-78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115407" y="2838807"/>
            <a:ext cx="7885986" cy="1550789"/>
          </a:xfrm>
          <a:prstGeom prst="roundRect">
            <a:avLst>
              <a:gd name="adj" fmla="val 15211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3357265" y="3011210"/>
            <a:ext cx="471726" cy="471726"/>
          </a:xfrm>
          <a:prstGeom prst="roundRect">
            <a:avLst>
              <a:gd name="adj" fmla="val 19382196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87043" y="3140869"/>
            <a:ext cx="212288" cy="2122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978878" y="3640098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ورودی چندگانه</a:t>
            </a:r>
            <a:endParaRPr lang="en-US" sz="1450" dirty="0">
              <a:cs typeface="2  Mitra_1 (MRT)" panose="00000700000000000000" pitchFamily="2" charset="-7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287810" y="3965615"/>
            <a:ext cx="754118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از چندین مدل هوش مصنوعی ورودی می‌گیرد و آن‌ها را به‌طور همزمان تحلیل می‌کند</a:t>
            </a:r>
            <a:endParaRPr lang="en-US" sz="1200" dirty="0">
              <a:cs typeface="2  Mitra_1 (MRT)" panose="00000700000000000000" pitchFamily="2" charset="-78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115407" y="4546759"/>
            <a:ext cx="7885986" cy="1550789"/>
          </a:xfrm>
          <a:prstGeom prst="roundRect">
            <a:avLst>
              <a:gd name="adj" fmla="val 15211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3357265" y="4719161"/>
            <a:ext cx="471726" cy="471726"/>
          </a:xfrm>
          <a:prstGeom prst="roundRect">
            <a:avLst>
              <a:gd name="adj" fmla="val 19382196"/>
            </a:avLst>
          </a:prstGeom>
          <a:solidFill>
            <a:srgbClr val="DD785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487043" y="4848820"/>
            <a:ext cx="212288" cy="2122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978878" y="5348049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تحلیل و مقایسه</a:t>
            </a:r>
            <a:endParaRPr lang="en-US" sz="1450" dirty="0">
              <a:cs typeface="2  Mitra_1 (MRT)" panose="00000700000000000000" pitchFamily="2" charset="-78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287810" y="5673566"/>
            <a:ext cx="754118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پاسخ‌های مختلف را با معیارهای دقیق ارزیابی و مقایسه می‌کند</a:t>
            </a:r>
            <a:endParaRPr lang="en-US" sz="1200" dirty="0">
              <a:cs typeface="2  Mitra_1 (MRT)" panose="00000700000000000000" pitchFamily="2" charset="-78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6115407" y="6254710"/>
            <a:ext cx="7885986" cy="1378387"/>
          </a:xfrm>
          <a:prstGeom prst="roundRect">
            <a:avLst>
              <a:gd name="adj" fmla="val 15211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3357265" y="6427113"/>
            <a:ext cx="471726" cy="471726"/>
          </a:xfrm>
          <a:prstGeom prst="roundRect">
            <a:avLst>
              <a:gd name="adj" fmla="val 19382196"/>
            </a:avLst>
          </a:prstGeom>
          <a:solidFill>
            <a:srgbClr val="48A8E2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7043" y="6556772"/>
            <a:ext cx="212288" cy="21228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1978878" y="7056001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انتخاب بهترین</a:t>
            </a:r>
            <a:endParaRPr lang="en-US" sz="1450" dirty="0">
              <a:cs typeface="2  Mitra_1 (MRT)" panose="00000700000000000000" pitchFamily="2" charset="-78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287810" y="7381518"/>
            <a:ext cx="754118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در نهایت بهترین و دقیق‌ترین پاسخ را انتخاب و ارائه می‌دهد</a:t>
            </a:r>
            <a:endParaRPr lang="en-US" sz="1200" dirty="0">
              <a:cs typeface="2  Mitra_1 (MRT)" panose="00000700000000000000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50ED61F-7C31-2D98-4529-2E6DBD0B3C05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7693" y="939284"/>
            <a:ext cx="653498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هفت وظیفه اصلی سیستم مرکزی</a:t>
            </a:r>
            <a:endParaRPr lang="en-US" sz="3850" dirty="0">
              <a:cs typeface="2  Mitra_1 (MRT)" panose="000007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583245" y="1974056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Mitra_1 (MRT)" panose="00000700000000000000" pitchFamily="2" charset="-78"/>
              </a:rPr>
              <a:t>01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9614059" y="2307074"/>
            <a:ext cx="4178618" cy="2286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11328559" y="245745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دریافت درخواست کاربر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9614059" y="2891076"/>
            <a:ext cx="417861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سیستم درخواست کاربر را دریافت و پردازش اولیه انجام می‌دهد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9195197" y="1974056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Mitra_1 (MRT)" panose="00000700000000000000" pitchFamily="2" charset="-78"/>
              </a:rPr>
              <a:t>02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25891" y="2307074"/>
            <a:ext cx="4178737" cy="2286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9" name="Text 7"/>
          <p:cNvSpPr/>
          <p:nvPr/>
        </p:nvSpPr>
        <p:spPr>
          <a:xfrm>
            <a:off x="6940510" y="245745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تشخیص نوع نیاز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25891" y="2891076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نوع درخواست را شناسایی می‌کند: تصویر، متن، تحلیل، برنامه‌نویسی، پژوهش و غیره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807029" y="1974056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Mitra_1 (MRT)" panose="00000700000000000000" pitchFamily="2" charset="-78"/>
              </a:rPr>
              <a:t>03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37724" y="2307074"/>
            <a:ext cx="4178737" cy="2286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3" name="Text 11"/>
          <p:cNvSpPr/>
          <p:nvPr/>
        </p:nvSpPr>
        <p:spPr>
          <a:xfrm>
            <a:off x="2470428" y="2457450"/>
            <a:ext cx="254603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ارسال به مدل‌های مناسب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37724" y="2891076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درخواست را به مدل‌های هوش مصنوعی مناسب </a:t>
            </a:r>
            <a:r>
              <a:rPr lang="en-US" sz="16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ارسال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می‌کند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3583245" y="3927634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Mitra_1 (MRT)" panose="00000700000000000000" pitchFamily="2" charset="-78"/>
              </a:rPr>
              <a:t>04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614059" y="4260652"/>
            <a:ext cx="4178618" cy="2286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7" name="Text 15"/>
          <p:cNvSpPr/>
          <p:nvPr/>
        </p:nvSpPr>
        <p:spPr>
          <a:xfrm>
            <a:off x="11328559" y="441102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دریافت پاسخ‌ها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614059" y="4844653"/>
            <a:ext cx="417861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پاسخ‌های مختلف از مدل‌های متنوع را جمع‌آوری می‌کند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195197" y="3927634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Mitra_1 (MRT)" panose="00000700000000000000" pitchFamily="2" charset="-78"/>
              </a:rPr>
              <a:t>05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25891" y="4260652"/>
            <a:ext cx="4178737" cy="22860"/>
          </a:xfrm>
          <a:prstGeom prst="rect">
            <a:avLst/>
          </a:prstGeom>
          <a:solidFill>
            <a:srgbClr val="59ABA9"/>
          </a:solidFill>
          <a:ln/>
        </p:spPr>
      </p:sp>
      <p:sp>
        <p:nvSpPr>
          <p:cNvPr id="21" name="Text 19"/>
          <p:cNvSpPr/>
          <p:nvPr/>
        </p:nvSpPr>
        <p:spPr>
          <a:xfrm>
            <a:off x="6940510" y="441102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ارزیابی کیفیت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225891" y="4844653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کیفیت پاسخ‌ها را با معیارهای هوشمند و دقیق ارزیابی می‌کند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4807029" y="3927634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Mitra_1 (MRT)" panose="00000700000000000000" pitchFamily="2" charset="-78"/>
              </a:rPr>
              <a:t>06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7724" y="4260652"/>
            <a:ext cx="4178737" cy="2286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25" name="Text 23"/>
          <p:cNvSpPr/>
          <p:nvPr/>
        </p:nvSpPr>
        <p:spPr>
          <a:xfrm>
            <a:off x="2552343" y="441102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انتخاب بهترین خروجی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37724" y="4844653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بهترین پاسخ را بر اساس معیارهای کیفی انتخاب می‌کند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3583245" y="5881211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Mitra_1 (MRT)" panose="00000700000000000000" pitchFamily="2" charset="-78"/>
              </a:rPr>
              <a:t>07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37724" y="6214229"/>
            <a:ext cx="12954952" cy="2286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29" name="Text 27"/>
          <p:cNvSpPr/>
          <p:nvPr/>
        </p:nvSpPr>
        <p:spPr>
          <a:xfrm>
            <a:off x="11328559" y="636460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ارائه با شفافیت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37724" y="6798231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پاسخ را همراه با توضیح و دلیل انتخاب به کاربر ارائه می‌دهد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520E6D-3F84-3288-AA90-F41F4656E315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64322" y="1330285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ساختار کلی سیستم</a:t>
            </a:r>
            <a:endParaRPr lang="en-US" sz="3850" dirty="0">
              <a:cs typeface="2  Mitra_1 (MRT)" panose="000007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9896356" y="329469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مدل مرکزی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9896356" y="3728323"/>
            <a:ext cx="389632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هوش مصنوعی ناظر و هماهنگ‌کننده که تصمیم‌گیری نهایی را انجام می‌دهد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365058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0559" y="3353276"/>
            <a:ext cx="313373" cy="3133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9927" y="244161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مدل‌های کمکی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7724" y="2875240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پردازش متن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837724" y="3283506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پردازش تصویر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37724" y="3691771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تحلیل داده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37724" y="4100036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برنامه‌نویسی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37724" y="4508302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جست‌وجو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37724" y="4916567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راستی‌آزمایی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365058"/>
            <a:ext cx="4534138" cy="4534138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6350" y="3353276"/>
            <a:ext cx="313373" cy="31337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269927" y="571881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پایگاه داده بازخورد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837724" y="6152436"/>
            <a:ext cx="389632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ذخیره‌سازی نظرات و ارزیابی‌های کاربران برای بهبود مستمر سیستم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365058"/>
            <a:ext cx="4534138" cy="4534138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36350" y="5597485"/>
            <a:ext cx="313373" cy="31337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896356" y="571881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پایگاه داده نتایج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9896356" y="6152436"/>
            <a:ext cx="389632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ثبت و تحلیل عملکرد مدل‌ها برای بهینه‌سازی انتخاب‌های آینده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365058"/>
            <a:ext cx="4534138" cy="4534138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80559" y="5597485"/>
            <a:ext cx="313373" cy="31337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9BE16D-39A1-3DF2-B619-5B8418C1A39C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5971" y="507444"/>
            <a:ext cx="7076361" cy="542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چالش اول: پیچیدگی هماهنگی بین مدل‌ها</a:t>
            </a:r>
            <a:endParaRPr lang="en-US" sz="3400" dirty="0">
              <a:cs typeface="2  Mitra_1 (MRT)" panose="000007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3124319" y="1511260"/>
            <a:ext cx="260532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مشکل</a:t>
            </a:r>
            <a:endParaRPr lang="en-US" sz="2050" dirty="0">
              <a:cs typeface="2  Mitra_1 (MRT)" panose="00000700000000000000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8068" y="2021324"/>
            <a:ext cx="4991576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مدل‌ها رفتار و سرعت‌های مختلف دارند. هماهنگی آن‌ها دشوار است و ممکن است باعث تأخیر یا عدم سازگاری در پاسخ‌ها شود.</a:t>
            </a:r>
            <a:endParaRPr lang="en-US" sz="1450" dirty="0">
              <a:cs typeface="2  Mitra_1 (MRT)" panose="00000700000000000000" pitchFamily="2" charset="-78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8" y="2819400"/>
            <a:ext cx="4991576" cy="49915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94507" y="1511260"/>
            <a:ext cx="260532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راه‌حل مهندسی</a:t>
            </a:r>
            <a:endParaRPr lang="en-US" sz="2050" dirty="0">
              <a:cs typeface="2  Mitra_1 (MRT)" panose="00000700000000000000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35791" y="2044422"/>
            <a:ext cx="3764042" cy="1461016"/>
          </a:xfrm>
          <a:prstGeom prst="roundRect">
            <a:avLst>
              <a:gd name="adj" fmla="val 751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3831253" y="2044422"/>
            <a:ext cx="91440" cy="1461016"/>
          </a:xfrm>
          <a:prstGeom prst="roundRect">
            <a:avLst>
              <a:gd name="adj" fmla="val 302731"/>
            </a:avLst>
          </a:prstGeom>
          <a:solidFill>
            <a:srgbClr val="F2B42D"/>
          </a:solidFill>
          <a:ln/>
        </p:spPr>
      </p:sp>
      <p:sp>
        <p:nvSpPr>
          <p:cNvPr id="9" name="Text 6"/>
          <p:cNvSpPr/>
          <p:nvPr/>
        </p:nvSpPr>
        <p:spPr>
          <a:xfrm>
            <a:off x="11452860" y="2251710"/>
            <a:ext cx="217110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لایه مدیریت صف</a:t>
            </a:r>
            <a:endParaRPr lang="en-US" sz="1700" dirty="0">
              <a:cs typeface="2  Mitra_1 (MRT)" panose="00000700000000000000" pitchFamily="2" charset="-7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43078" y="2707600"/>
            <a:ext cx="3280886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استفاده از یک لایه هوشمند مدیریت صف و اولویت‌بندی درخواست‌ها</a:t>
            </a:r>
            <a:endParaRPr lang="en-US" sz="1450" dirty="0">
              <a:cs typeface="2  Mitra_1 (MRT)" panose="00000700000000000000" pitchFamily="2" charset="-78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87321" y="2044422"/>
            <a:ext cx="3764042" cy="1461016"/>
          </a:xfrm>
          <a:prstGeom prst="roundRect">
            <a:avLst>
              <a:gd name="adj" fmla="val 751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9882783" y="2044422"/>
            <a:ext cx="91440" cy="1461016"/>
          </a:xfrm>
          <a:prstGeom prst="roundRect">
            <a:avLst>
              <a:gd name="adj" fmla="val 302731"/>
            </a:avLst>
          </a:prstGeom>
          <a:solidFill>
            <a:srgbClr val="D7425E"/>
          </a:solidFill>
          <a:ln/>
        </p:spPr>
      </p:sp>
      <p:sp>
        <p:nvSpPr>
          <p:cNvPr id="13" name="Text 10"/>
          <p:cNvSpPr/>
          <p:nvPr/>
        </p:nvSpPr>
        <p:spPr>
          <a:xfrm>
            <a:off x="7504390" y="2251710"/>
            <a:ext cx="217110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استاندارد API</a:t>
            </a:r>
            <a:endParaRPr lang="en-US" sz="1700" dirty="0">
              <a:cs typeface="2  Mitra_1 (MRT)" panose="00000700000000000000" pitchFamily="2" charset="-7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94609" y="2707600"/>
            <a:ext cx="3280886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ایجاد استاندارد API یکسان برای همه مدل‌ها جهت سهولت ارتباط</a:t>
            </a:r>
            <a:endParaRPr lang="en-US" sz="1450" dirty="0">
              <a:cs typeface="2  Mitra_1 (MRT)" panose="00000700000000000000" pitchFamily="2" charset="-78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0135791" y="3689866"/>
            <a:ext cx="3764042" cy="1461016"/>
          </a:xfrm>
          <a:prstGeom prst="roundRect">
            <a:avLst>
              <a:gd name="adj" fmla="val 751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13831253" y="3689866"/>
            <a:ext cx="91440" cy="1461016"/>
          </a:xfrm>
          <a:prstGeom prst="roundRect">
            <a:avLst>
              <a:gd name="adj" fmla="val 302731"/>
            </a:avLst>
          </a:prstGeom>
          <a:solidFill>
            <a:srgbClr val="DD785E"/>
          </a:solidFill>
          <a:ln/>
        </p:spPr>
      </p:sp>
      <p:sp>
        <p:nvSpPr>
          <p:cNvPr id="17" name="Text 14"/>
          <p:cNvSpPr/>
          <p:nvPr/>
        </p:nvSpPr>
        <p:spPr>
          <a:xfrm>
            <a:off x="11452860" y="3897154"/>
            <a:ext cx="217110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زمان‌بندی پویا</a:t>
            </a:r>
            <a:endParaRPr lang="en-US" sz="1700" dirty="0">
              <a:cs typeface="2  Mitra_1 (MRT)" panose="00000700000000000000" pitchFamily="2" charset="-78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343078" y="4353044"/>
            <a:ext cx="3280886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زمان‌بندی پویا بر اساس نوع درخواست کاربر و اولویت وظایف</a:t>
            </a:r>
            <a:endParaRPr lang="en-US" sz="1450" dirty="0">
              <a:cs typeface="2  Mitra_1 (MRT)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62A184-0538-BAF3-37F6-6C2B5B763EBC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2612" y="957620"/>
            <a:ext cx="718006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چالش‌های دیگر و راه‌حل‌های مهندسی</a:t>
            </a:r>
            <a:endParaRPr lang="en-US" sz="3850" dirty="0">
              <a:cs typeface="2  Mitra_1 (MRT)" panose="00000700000000000000" pitchFamily="2" charset="-7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403" y="1992392"/>
            <a:ext cx="1047274" cy="19832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89450" y="2201823"/>
            <a:ext cx="264652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مصرف بالای منابع پردازشی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2635448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مشکل: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 اجرای همزمان چند مدل باعث افزایش مصرف CPU و GPU می‌شود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3096101"/>
            <a:ext cx="1169824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راه‌حل: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 Dynamic Load Balancing، فعال‌سازی مدل‌ها فقط در صورت نیاز، استفاده از مدل‌های سبک برای وظایف ساده، و کش کردن پاسخ‌های پرتکرار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5403" y="3975616"/>
            <a:ext cx="1047274" cy="16481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59873" y="4185047"/>
            <a:ext cx="307609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خطرات امنیتی و حریم خصوصی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837724" y="4618673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مشکل: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 پاسخ‌ها بین مدل‌ها جابه‌جا می‌شود و ممکن است حساس باشند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37724" y="5079325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راه‌حل: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 رمزنگاری دوطرفه داده‌ها، محدود کردن سطح دسترسی مدل‌ها، و ثبت گزارشات امنیتی با لاگ‌های رمزنگاری‌شده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5403" y="5623798"/>
            <a:ext cx="1047274" cy="16481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29788" y="5833229"/>
            <a:ext cx="280618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عدم سازگاری با به‌روزرسانی‌ها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837724" y="6266855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مشکل: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 هر مدل در زمان‌های مختلف آپدیت می‌شود و ممکن است ناسازگار شود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4" name="Text 9"/>
          <p:cNvSpPr/>
          <p:nvPr/>
        </p:nvSpPr>
        <p:spPr>
          <a:xfrm>
            <a:off x="837724" y="6727508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راه‌حل: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 نسخه‌بندی مدل‌ها (Model Versioning)، تست خودکار سازگاری پس از هر آپدیت، و اجرای Sandbox برای مدل‌های جدید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77F76D-8B00-E817-CC97-BCEC7FF3EA26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64322" y="1519833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پنج مزیت کلیدی سیستم</a:t>
            </a:r>
            <a:endParaRPr lang="en-US" sz="3850" dirty="0">
              <a:cs typeface="2  Mitra_1 (MRT)" panose="000007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328559" y="281642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پاسخ‌دهی دقیق‌تر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750391" y="3250049"/>
            <a:ext cx="3042285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چون سیستم خروجی چند AI را بررسی و بهترین را انتخاب می‌کند، دقت پاسخ‌ها به‌طور قابل توجهی افزایش می‌یابد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8024455" y="281642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کاهش خطا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46169" y="3250049"/>
            <a:ext cx="3042404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مدل Fact-Checker پاسخ‌ها را ارزیابی می‌کند و از صحت اطلاعات اطمینان حاصل می‌کند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4720233" y="281642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اجرای سریع‌تر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41946" y="3250049"/>
            <a:ext cx="3042404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سیستم تشخیص می‌دهد کدام مدل بهینه‌تر است و مدل‌های غیرلازم را فعال نمی‌کند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16010" y="281642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سازگاری کامل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37724" y="3250049"/>
            <a:ext cx="3042404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هر مدل جدید به‌سادگی به سیستم اضافه می‌شود بدون نیاز به تغییرات اساسی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416010" y="527089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یادگیری مداوم</a:t>
            </a:r>
            <a:endParaRPr lang="en-US" sz="1900" dirty="0">
              <a:cs typeface="2  Mitra_1 (MRT)" panose="00000700000000000000" pitchFamily="2" charset="-78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37724" y="5704523"/>
            <a:ext cx="3042404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سیستم با بازخورد کاربران به‌مرور یاد می‌گیرد کدام مدل‌ها بهترین عملکرد را دارند</a:t>
            </a:r>
            <a:endParaRPr lang="en-US" sz="1600" dirty="0">
              <a:cs typeface="2  Mitra_1 (MRT)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E9FB7C-7BAA-9A38-9B9F-7C175C622E3B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7191" y="498991"/>
            <a:ext cx="5899547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15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سناریوی عملی: تولید متن تخصصی</a:t>
            </a:r>
            <a:endParaRPr lang="en-US" sz="3350" dirty="0">
              <a:cs typeface="2  Mitra_1 (MRT)" panose="00000700000000000000" pitchFamily="2" charset="-7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392793"/>
            <a:ext cx="22860" cy="6337816"/>
          </a:xfrm>
          <a:prstGeom prst="roundRect">
            <a:avLst>
              <a:gd name="adj" fmla="val 118713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495818" y="1584841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7111722" y="1392793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87505" y="1436668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1</a:t>
            </a:r>
            <a:endParaRPr lang="en-US" sz="2000" dirty="0">
              <a:cs typeface="2  Mitra_1 (MRT)" panose="000007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8219718" y="1454944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درخواست کاربر</a:t>
            </a:r>
            <a:endParaRPr lang="en-US" sz="1650" dirty="0">
              <a:cs typeface="2  Mitra_1 (MRT)" panose="00000700000000000000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19718" y="1829514"/>
            <a:ext cx="568702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«برای پروژه‌ام یک متن ۳۰۰ کلمه‌ای درباره اثرات هوش مصنوعی می‌خواهم»</a:t>
            </a:r>
            <a:endParaRPr lang="en-US" sz="1400" dirty="0">
              <a:cs typeface="2  Mitra_1 (MRT)" panose="00000700000000000000" pitchFamily="2" charset="-7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591895" y="2670334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D7425E"/>
          </a:solidFill>
          <a:ln/>
        </p:spPr>
      </p:sp>
      <p:sp>
        <p:nvSpPr>
          <p:cNvPr id="10" name="Shape 8"/>
          <p:cNvSpPr/>
          <p:nvPr/>
        </p:nvSpPr>
        <p:spPr>
          <a:xfrm>
            <a:off x="7111722" y="2478286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87505" y="2522160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2</a:t>
            </a:r>
            <a:endParaRPr lang="en-US" sz="2000" dirty="0">
              <a:cs typeface="2  Mitra_1 (MRT)" panose="00000700000000000000" pitchFamily="2" charset="-78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282321" y="2540437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تشخیص موضوع</a:t>
            </a:r>
            <a:endParaRPr lang="en-US" sz="1650" dirty="0">
              <a:cs typeface="2  Mitra_1 (MRT)" panose="00000700000000000000" pitchFamily="2" charset="-78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23662" y="2915007"/>
            <a:ext cx="568702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مدل مرکزی موضوع را تشخیص می‌دهد ← «متن تخصصی»</a:t>
            </a:r>
            <a:endParaRPr lang="en-US" sz="1400" dirty="0">
              <a:cs typeface="2  Mitra_1 (MRT)" panose="00000700000000000000" pitchFamily="2" charset="-78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95818" y="3605927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DD785E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1722" y="3413879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87505" y="3457754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3</a:t>
            </a:r>
            <a:endParaRPr lang="en-US" sz="2000" dirty="0">
              <a:cs typeface="2  Mitra_1 (MRT)" panose="00000700000000000000" pitchFamily="2" charset="-78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219718" y="3476030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فعال‌سازی مدل‌ها</a:t>
            </a:r>
            <a:endParaRPr lang="en-US" sz="1650" dirty="0">
              <a:cs typeface="2  Mitra_1 (MRT)" panose="00000700000000000000" pitchFamily="2" charset="-78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219718" y="3850600"/>
            <a:ext cx="568702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سه مدل تولید متن به‌طور همزمان فعال می‌شوند</a:t>
            </a:r>
            <a:endParaRPr lang="en-US" sz="1400" dirty="0">
              <a:cs typeface="2  Mitra_1 (MRT)" panose="00000700000000000000" pitchFamily="2" charset="-78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591895" y="4541639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48A8E2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1722" y="4349591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87505" y="4393466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4</a:t>
            </a:r>
            <a:endParaRPr lang="en-US" sz="2000" dirty="0">
              <a:cs typeface="2  Mitra_1 (MRT)" panose="00000700000000000000" pitchFamily="2" charset="-78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282321" y="4411742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تولید و بررسی</a:t>
            </a:r>
            <a:endParaRPr lang="en-US" sz="1650" dirty="0">
              <a:cs typeface="2  Mitra_1 (MRT)" panose="00000700000000000000" pitchFamily="2" charset="-78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23662" y="4786313"/>
            <a:ext cx="568702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هر سه متن تولید شده بررسی می‌شوند</a:t>
            </a:r>
            <a:endParaRPr lang="en-US" sz="1400" dirty="0">
              <a:cs typeface="2  Mitra_1 (MRT)" panose="00000700000000000000" pitchFamily="2" charset="-78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495818" y="5477351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59ABA9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1722" y="5285303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87505" y="5329178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5</a:t>
            </a:r>
            <a:endParaRPr lang="en-US" sz="2000" dirty="0">
              <a:cs typeface="2  Mitra_1 (MRT)" panose="00000700000000000000" pitchFamily="2" charset="-78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219718" y="5347454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ارزیابی کیفیت</a:t>
            </a:r>
            <a:endParaRPr lang="en-US" sz="1650" dirty="0">
              <a:cs typeface="2  Mitra_1 (MRT)" panose="00000700000000000000" pitchFamily="2" charset="-78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219718" y="5722025"/>
            <a:ext cx="568702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سیستم کیفیت متن‌ها را بر اساس روان بودن، تخصصی بودن، دقت علمی، و عدم تکرار می‌سنجد</a:t>
            </a:r>
            <a:endParaRPr lang="en-US" sz="1400" dirty="0">
              <a:cs typeface="2  Mitra_1 (MRT)" panose="00000700000000000000" pitchFamily="2" charset="-78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591895" y="6413063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F2B42D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1722" y="6221016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187505" y="6264890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6</a:t>
            </a:r>
            <a:endParaRPr lang="en-US" sz="2000" dirty="0">
              <a:cs typeface="2  Mitra_1 (MRT)" panose="00000700000000000000" pitchFamily="2" charset="-78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4282321" y="6283166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Mitra_1 (MRT)" panose="00000700000000000000" pitchFamily="2" charset="-78"/>
              </a:rPr>
              <a:t>انتخاب و تحویل</a:t>
            </a:r>
            <a:endParaRPr lang="en-US" sz="1650" dirty="0">
              <a:cs typeface="2  Mitra_1 (MRT)" panose="00000700000000000000" pitchFamily="2" charset="-78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23662" y="6657737"/>
            <a:ext cx="568702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Mitra_1 (MRT)" panose="00000700000000000000" pitchFamily="2" charset="-78"/>
              </a:rPr>
              <a:t>بهترین متن انتخاب و همراه با دلیل انتخاب به کاربر تحویل داده می‌شود</a:t>
            </a:r>
            <a:endParaRPr lang="en-US" sz="1400" dirty="0">
              <a:cs typeface="2  Mitra_1 (MRT)" panose="00000700000000000000" pitchFamily="2" charset="-7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F9B6BE5-036F-320A-6F57-AA82E00C3935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799</Words>
  <Application>Microsoft Office PowerPoint</Application>
  <PresentationFormat>Custom</PresentationFormat>
  <Paragraphs>122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2  Mitra_1 (MRT)</vt:lpstr>
      <vt:lpstr>PT Sans</vt:lpstr>
      <vt:lpstr>Arial</vt:lpstr>
      <vt:lpstr>Nunito Light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hamlo</cp:lastModifiedBy>
  <cp:revision>2</cp:revision>
  <dcterms:created xsi:type="dcterms:W3CDTF">2025-11-24T07:45:41Z</dcterms:created>
  <dcterms:modified xsi:type="dcterms:W3CDTF">2025-11-24T07:50:34Z</dcterms:modified>
</cp:coreProperties>
</file>